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4"/>
  </p:sldMasterIdLst>
  <p:notesMasterIdLst>
    <p:notesMasterId r:id="rId18"/>
  </p:notesMasterIdLst>
  <p:handoutMasterIdLst>
    <p:handoutMasterId r:id="rId19"/>
  </p:handoutMasterIdLst>
  <p:sldIdLst>
    <p:sldId id="346" r:id="rId5"/>
    <p:sldId id="338" r:id="rId6"/>
    <p:sldId id="339" r:id="rId7"/>
    <p:sldId id="340" r:id="rId8"/>
    <p:sldId id="341" r:id="rId9"/>
    <p:sldId id="347" r:id="rId10"/>
    <p:sldId id="342" r:id="rId11"/>
    <p:sldId id="353" r:id="rId12"/>
    <p:sldId id="348" r:id="rId13"/>
    <p:sldId id="349" r:id="rId14"/>
    <p:sldId id="352" r:id="rId15"/>
    <p:sldId id="350" r:id="rId16"/>
    <p:sldId id="351" r:id="rId17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1D4F91"/>
    <a:srgbClr val="666666"/>
    <a:srgbClr val="828383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4" autoAdjust="0"/>
    <p:restoredTop sz="95816"/>
  </p:normalViewPr>
  <p:slideViewPr>
    <p:cSldViewPr snapToGrid="0" snapToObjects="1">
      <p:cViewPr varScale="1">
        <p:scale>
          <a:sx n="114" d="100"/>
          <a:sy n="114" d="100"/>
        </p:scale>
        <p:origin x="176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9/23/24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9/23/24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C2530-3207-434D-8DBA-C5ED8866B6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B6311-6DC7-C246-8BE9-FF15F20977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5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-1"/>
            <a:ext cx="5320075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3029533" cy="4258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3291108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CD81E1C-E7C0-5643-856D-74D7A6D19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63701" y="692544"/>
            <a:ext cx="5290360" cy="53187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7"/>
            <a:ext cx="3029533" cy="4275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7"/>
            <a:ext cx="3292385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550263E-EA9E-6F4F-B2E4-BD35FF9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9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-1"/>
            <a:ext cx="9144000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49C74-E4F5-8D41-B244-08047CAAE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18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0A15519-F1A8-6947-A9DF-B0F701FC2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9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1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97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70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B2476-02A5-5B47-B943-E201EA9FE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AE654-F18D-6245-8848-994732D3C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4ADAF-A181-264F-84DF-653B02262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67E50-EC2C-2049-BACB-03C002CFE0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9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DDDE2-C548-8E44-A41D-D09937D0272F}"/>
              </a:ext>
            </a:extLst>
          </p:cNvPr>
          <p:cNvSpPr/>
          <p:nvPr userDrawn="1"/>
        </p:nvSpPr>
        <p:spPr>
          <a:xfrm>
            <a:off x="1" y="3438846"/>
            <a:ext cx="9144000" cy="3425951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7F930EF-C716-2345-8E9C-8700FA42A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2C2000-A5F7-6248-8664-29E8E7221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B6AA4F-0200-D14D-92C9-2D415866AC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EBF4-8F35-6244-A3B1-F577249F6E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682" y="6305414"/>
            <a:ext cx="2878683" cy="3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316" y="1735998"/>
            <a:ext cx="6043003" cy="4309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D83F124-31E4-B24A-A2AE-EF8C4ADF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5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916179" y="1751872"/>
            <a:ext cx="4541837" cy="4276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71317" y="1735998"/>
            <a:ext cx="3126394" cy="4293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1994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1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D9A12F-7DD7-0E4A-B2BC-79A20AD6969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313" y="10409"/>
            <a:ext cx="9144000" cy="68519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idx="1"/>
          </p:nvPr>
        </p:nvSpPr>
        <p:spPr>
          <a:xfrm>
            <a:off x="571316" y="1740185"/>
            <a:ext cx="7886700" cy="34912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2"/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3B6E-AD8D-7B45-8C8F-B1A2A8D7C16B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74682" y="6435813"/>
            <a:ext cx="2244903" cy="3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1" r:id="rId2"/>
    <p:sldLayoutId id="2147483932" r:id="rId3"/>
    <p:sldLayoutId id="2147483930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90" r:id="rId14"/>
    <p:sldLayoutId id="2147483991" r:id="rId15"/>
    <p:sldLayoutId id="2147483992" r:id="rId16"/>
    <p:sldLayoutId id="2147483993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D4F9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10000"/>
        </a:lnSpc>
        <a:spcBef>
          <a:spcPts val="75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None/>
        <a:tabLst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LucidaGrande" charset="0"/>
        <a:buChar char="-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5544">
          <p15:clr>
            <a:srgbClr val="F26B43"/>
          </p15:clr>
        </p15:guide>
        <p15:guide id="5" pos="216">
          <p15:clr>
            <a:srgbClr val="F26B43"/>
          </p15:clr>
        </p15:guide>
        <p15:guide id="6" pos="3348">
          <p15:clr>
            <a:srgbClr val="F26B43"/>
          </p15:clr>
        </p15:guide>
        <p15:guide id="7" pos="3528">
          <p15:clr>
            <a:srgbClr val="F26B43"/>
          </p15:clr>
        </p15:guide>
        <p15:guide id="8" pos="3384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hyperlink" Target="3_output/whole_dataset.csv" TargetMode="External"/><Relationship Id="rId5" Type="http://schemas.openxmlformats.org/officeDocument/2006/relationships/hyperlink" Target="model.html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1_output/dat_merge_2_UHF%3e=15.csv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2_output/uhf_summary.csv" TargetMode="External"/><Relationship Id="rId2" Type="http://schemas.openxmlformats.org/officeDocument/2006/relationships/hyperlink" Target="2_output/mapping_guide.csv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0CA01A59-D61C-3C21-DC4B-8B91F3BE0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293" y="2019068"/>
            <a:ext cx="6331413" cy="23865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Huanyu</a:t>
            </a:r>
            <a:r>
              <a:rPr lang="en-US" sz="4200" dirty="0"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Monthly Update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2FCC6C8-0333-2EB5-D5E0-DDEC0788B4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437313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59149-40ED-5EF7-91CF-45216056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55202A51-A38D-6ACC-616B-F33C036E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70" y="158158"/>
            <a:ext cx="7886700" cy="368783"/>
          </a:xfrm>
        </p:spPr>
        <p:txBody>
          <a:bodyPr>
            <a:normAutofit fontScale="90000"/>
          </a:bodyPr>
          <a:lstStyle/>
          <a:p>
            <a:r>
              <a:rPr lang="en-US" dirty="0"/>
              <a:t>SLR Exploration: Model Performance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E553-4CA6-B8DF-404E-7426AB06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C42C957-A39D-D1EE-0AB6-605C15B3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6" y="526941"/>
            <a:ext cx="3510473" cy="288000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EB7EA2E-4B13-6A69-204B-1C7FD3EA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68" y="547961"/>
            <a:ext cx="3465000" cy="288000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0EDA39CE-EA3A-192E-A6D3-D54ABBE74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6" y="3406941"/>
            <a:ext cx="3447047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A38123-7E53-4765-AC11-B1D91A33D506}"/>
              </a:ext>
            </a:extLst>
          </p:cNvPr>
          <p:cNvSpPr txBox="1"/>
          <p:nvPr/>
        </p:nvSpPr>
        <p:spPr>
          <a:xfrm>
            <a:off x="4357876" y="4038585"/>
            <a:ext cx="33307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  <a:endParaRPr lang="en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/>
              <a:t>Detailed code and results: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model.html</a:t>
            </a:r>
            <a:endParaRPr lang="en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/>
              <a:t>Whole dataset after prediction: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3_output/whole_dataset.csv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416321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86D2-3646-8F8D-4046-37AF2979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2463898-52BD-F036-0526-2CD2FB9BE84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842774"/>
            <a:ext cx="3452044" cy="373290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Aimed to fit a GWR model about scores based on census data from 18 UHF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used it to predict scores for the remaining 24 UHF regions.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041AD6-2B4E-CB3C-9536-F5078AF3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600176"/>
            <a:ext cx="7886700" cy="868430"/>
          </a:xfrm>
        </p:spPr>
        <p:txBody>
          <a:bodyPr anchor="ctr">
            <a:normAutofit/>
          </a:bodyPr>
          <a:lstStyle/>
          <a:p>
            <a:r>
              <a:rPr lang="en-US" dirty="0"/>
              <a:t>GWR Exploration: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32EBE-51CB-6CFA-7B1D-5EAF60321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01445C-396F-B757-91C8-34BC01A5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81" b="3"/>
          <a:stretch/>
        </p:blipFill>
        <p:spPr>
          <a:xfrm>
            <a:off x="4023360" y="1288611"/>
            <a:ext cx="4356847" cy="4841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16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F1C0-3905-2FB6-F938-35EDFB38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C396D2B-4B4B-C0A0-8C36-584AD806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15" y="105608"/>
            <a:ext cx="7886700" cy="365126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GWR Exploration: Model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DA190-803D-AACC-FB92-E08DF3624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7098E4-3184-C539-0998-F26722244EC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 t="2213"/>
          <a:stretch/>
        </p:blipFill>
        <p:spPr>
          <a:xfrm>
            <a:off x="654315" y="503390"/>
            <a:ext cx="3435882" cy="2816258"/>
          </a:xfrm>
          <a:ln>
            <a:solidFill>
              <a:schemeClr val="accent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3EDC1D-6D85-55D0-0CBA-2BA4CD48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40"/>
          <a:stretch/>
        </p:blipFill>
        <p:spPr>
          <a:xfrm>
            <a:off x="4465986" y="504448"/>
            <a:ext cx="3304203" cy="281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F7DEA3-21C7-5F6A-6A92-07F23331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63"/>
          <a:stretch/>
        </p:blipFill>
        <p:spPr>
          <a:xfrm>
            <a:off x="654316" y="3396580"/>
            <a:ext cx="3435881" cy="2836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0D6838-5BC0-14ED-8D31-760F68210D2B}"/>
              </a:ext>
            </a:extLst>
          </p:cNvPr>
          <p:cNvSpPr txBox="1"/>
          <p:nvPr/>
        </p:nvSpPr>
        <p:spPr>
          <a:xfrm>
            <a:off x="4317681" y="3784027"/>
            <a:ext cx="444531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Source Sans Pro" panose="020B0503030403020204" pitchFamily="34" charset="0"/>
              </a:rPr>
              <a:t>Model fi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 tests for all three models show an improvement in the explanatory power of GWR over SLR.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The spatial heterogeneity variables are shown.</a:t>
            </a:r>
            <a:endParaRPr lang="en-US" sz="1600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33333"/>
                </a:solidFill>
                <a:latin typeface="Source Sans Pro" panose="020B0503030403020204" pitchFamily="34" charset="0"/>
              </a:rPr>
              <a:t>AIC</a:t>
            </a:r>
            <a:r>
              <a:rPr lang="en-US" sz="1600" dirty="0">
                <a:solidFill>
                  <a:srgbClr val="333333"/>
                </a:solidFill>
                <a:latin typeface="Source Sans Pro" panose="020B0503030403020204" pitchFamily="34" charset="0"/>
              </a:rPr>
              <a:t> can also be used to test model fit, but it is not possible to infer whether the differences between models are statistically different.</a:t>
            </a:r>
          </a:p>
        </p:txBody>
      </p:sp>
    </p:spTree>
    <p:extLst>
      <p:ext uri="{BB962C8B-B14F-4D97-AF65-F5344CB8AC3E}">
        <p14:creationId xmlns:p14="http://schemas.microsoft.com/office/powerpoint/2010/main" val="2817054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58416-3B6D-5B0D-F35E-17274EDD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9B1C100C-FC0E-7513-E7F0-1A5BE403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13" y="138465"/>
            <a:ext cx="7886700" cy="413983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2400" dirty="0"/>
              <a:t>GWR Exploration: 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0BDDD-713E-9878-C81D-E1500E0E5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5EE42-38F0-FB6E-9C8D-F625ED81FDF3}"/>
              </a:ext>
            </a:extLst>
          </p:cNvPr>
          <p:cNvSpPr txBox="1"/>
          <p:nvPr/>
        </p:nvSpPr>
        <p:spPr>
          <a:xfrm>
            <a:off x="178588" y="5597726"/>
            <a:ext cx="8587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The first row visualized the median scores across 18 UHF areas, with deeper colors indicating higher scores. </a:t>
            </a:r>
          </a:p>
          <a:p>
            <a:r>
              <a:rPr lang="en-US" sz="1400" dirty="0"/>
              <a:t>On the second row, GWR predicted these scores in remaining 24 UHF areas and then presented on the map.</a:t>
            </a:r>
          </a:p>
        </p:txBody>
      </p:sp>
      <p:pic>
        <p:nvPicPr>
          <p:cNvPr id="8" name="Content Placeholder 7" descr="A map of the united states&#10;&#10;Description automatically generated">
            <a:extLst>
              <a:ext uri="{FF2B5EF4-FFF2-40B4-BE49-F238E27FC236}">
                <a16:creationId xmlns:a16="http://schemas.microsoft.com/office/drawing/2014/main" id="{DADE0184-411F-478B-3105-11643382F1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65354" y="617149"/>
            <a:ext cx="2736000" cy="2373518"/>
          </a:xfr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776541A-D6CD-BCFE-3A02-0886556F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278" y="612744"/>
            <a:ext cx="2736000" cy="2448540"/>
          </a:xfrm>
          <a:prstGeom prst="rect">
            <a:avLst/>
          </a:prstGeom>
        </p:spPr>
      </p:pic>
      <p:pic>
        <p:nvPicPr>
          <p:cNvPr id="18" name="Picture 17" descr="A map of the united states&#10;&#10;Description automatically generated">
            <a:extLst>
              <a:ext uri="{FF2B5EF4-FFF2-40B4-BE49-F238E27FC236}">
                <a16:creationId xmlns:a16="http://schemas.microsoft.com/office/drawing/2014/main" id="{36A3DD88-427A-8EE4-AF8C-1E79A7774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644" y="612744"/>
            <a:ext cx="2736000" cy="2453507"/>
          </a:xfrm>
          <a:prstGeom prst="rect">
            <a:avLst/>
          </a:prstGeom>
        </p:spPr>
      </p:pic>
      <p:pic>
        <p:nvPicPr>
          <p:cNvPr id="20" name="Picture 19" descr="A map of the united states&#10;&#10;Description automatically generated">
            <a:extLst>
              <a:ext uri="{FF2B5EF4-FFF2-40B4-BE49-F238E27FC236}">
                <a16:creationId xmlns:a16="http://schemas.microsoft.com/office/drawing/2014/main" id="{A6440891-5B9A-2048-A9C0-102168FFA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88" y="3026940"/>
            <a:ext cx="2731320" cy="2520000"/>
          </a:xfrm>
          <a:prstGeom prst="rect">
            <a:avLst/>
          </a:prstGeom>
        </p:spPr>
      </p:pic>
      <p:pic>
        <p:nvPicPr>
          <p:cNvPr id="22" name="Picture 21" descr="A map of the united states&#10;&#10;Description automatically generated">
            <a:extLst>
              <a:ext uri="{FF2B5EF4-FFF2-40B4-BE49-F238E27FC236}">
                <a16:creationId xmlns:a16="http://schemas.microsoft.com/office/drawing/2014/main" id="{B08073BA-9F08-ABCC-4D70-922776D30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491" y="3026940"/>
            <a:ext cx="2663848" cy="2520000"/>
          </a:xfrm>
          <a:prstGeom prst="rect">
            <a:avLst/>
          </a:prstGeom>
        </p:spPr>
      </p:pic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20F6DF8B-2CF3-1C0A-76D3-46E37DE41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040" y="3051646"/>
            <a:ext cx="26465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9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33727-43CB-CE72-B6AC-89547A64A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C1BB051-39A1-AB86-5D11-7C3C7EC3145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7" y="1371601"/>
            <a:ext cx="7886699" cy="448733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 Idea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Scores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Census Data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Methods &amp;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SLR Exploration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Model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GWR Exploration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Model Performance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56FFD08-F428-FC58-89C0-A8FCD4EF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519528"/>
            <a:ext cx="7886700" cy="65427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DDC90-6B22-898A-DCAB-3E5A2A411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D78DC-C7FB-6245-AEDB-61380C9C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5E348E4-C484-F809-6194-964375F60B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This study explored </a:t>
            </a:r>
            <a:r>
              <a:rPr lang="en-US" b="1" dirty="0">
                <a:solidFill>
                  <a:schemeClr val="tx1"/>
                </a:solidFill>
              </a:rPr>
              <a:t>UHF-level population data</a:t>
            </a:r>
            <a:r>
              <a:rPr lang="en-US" dirty="0">
                <a:solidFill>
                  <a:schemeClr val="tx1"/>
                </a:solidFill>
              </a:rPr>
              <a:t> to understand the </a:t>
            </a:r>
            <a:r>
              <a:rPr lang="en-US" b="1" dirty="0">
                <a:solidFill>
                  <a:schemeClr val="tx1"/>
                </a:solidFill>
              </a:rPr>
              <a:t>similarities and differences</a:t>
            </a:r>
            <a:r>
              <a:rPr lang="en-US" dirty="0">
                <a:solidFill>
                  <a:schemeClr val="tx1"/>
                </a:solidFill>
              </a:rPr>
              <a:t> across various socio-economic and demographic factors and how these factors influenced </a:t>
            </a:r>
            <a:r>
              <a:rPr lang="en-US" b="1" dirty="0">
                <a:solidFill>
                  <a:schemeClr val="tx1"/>
                </a:solidFill>
              </a:rPr>
              <a:t>decision-making patterns </a:t>
            </a:r>
            <a:r>
              <a:rPr lang="en-US" dirty="0">
                <a:solidFill>
                  <a:schemeClr val="tx1"/>
                </a:solidFill>
              </a:rPr>
              <a:t>and response to health crises during and after the COVID-19 pandemic.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0DF9E5B-46C6-8EA6-5EA3-80D9D2E5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Idea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7563-CBDF-DCFF-CCDF-2E8301730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8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B413-A01B-55C2-1DD6-3A757692F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85F6979-5BC2-0296-DC4B-380456DC4E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450428"/>
            <a:ext cx="7886699" cy="456090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Merge 3 Scores: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Agency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Temporal Discounting Score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Loss Aversion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Standardization: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Scaled all scores to a range of 1-100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Summarizing Data: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Combined scores and participants at the UHF level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Calculated the median score for each UHF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Filtering:  </a:t>
            </a:r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Filtered UHF levels where participants &gt; 15</a:t>
            </a:r>
            <a:r>
              <a:rPr lang="zh-CN" altLang="en-US" dirty="0"/>
              <a:t> </a:t>
            </a:r>
            <a:r>
              <a:rPr lang="en-US" altLang="zh-CN" dirty="0"/>
              <a:t>and got 18 regions in total</a:t>
            </a:r>
            <a:endParaRPr lang="en-US" dirty="0"/>
          </a:p>
          <a:p>
            <a:pPr marL="895350" lvl="1" indent="-34290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1_output/dat_merge_2_UHF&gt;=15.csv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30A98A8-C482-1DE7-6065-171AACF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588580"/>
            <a:ext cx="7886700" cy="609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Scores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5D04C-3E57-C94E-405D-1E400DBC8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2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24C4A-F30A-6285-E126-AD0008E4C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graph of a number of different regions&#10;&#10;Description automatically generated with medium confidence">
            <a:extLst>
              <a:ext uri="{FF2B5EF4-FFF2-40B4-BE49-F238E27FC236}">
                <a16:creationId xmlns:a16="http://schemas.microsoft.com/office/drawing/2014/main" id="{679CD1B4-7165-51DF-4ADD-6D636BB4910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26306" y="1217190"/>
            <a:ext cx="5976719" cy="4174617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3C0EC602-2B7D-1934-8A1E-A2E257E5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399393"/>
            <a:ext cx="7886700" cy="620110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345B-D03B-08B5-9CC4-35A1FDC6C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71805-6140-EABB-9FE1-3CB1BEBDE13D}"/>
              </a:ext>
            </a:extLst>
          </p:cNvPr>
          <p:cNvSpPr txBox="1"/>
          <p:nvPr/>
        </p:nvSpPr>
        <p:spPr>
          <a:xfrm>
            <a:off x="571316" y="5491102"/>
            <a:ext cx="7479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UHF 401 (Long Island City - Astoria) has the lowest median scores for both temporal discounting and agency, while UHF 309 (Union Square - Lower East Side) has the highest median score for agency.</a:t>
            </a:r>
          </a:p>
        </p:txBody>
      </p:sp>
    </p:spTree>
    <p:extLst>
      <p:ext uri="{BB962C8B-B14F-4D97-AF65-F5344CB8AC3E}">
        <p14:creationId xmlns:p14="http://schemas.microsoft.com/office/powerpoint/2010/main" val="123184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5EA47-577A-E4C8-4651-CAC51490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CA4CCF0C-74AF-2BDB-18E7-7CAABA58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03" y="209517"/>
            <a:ext cx="7886700" cy="575692"/>
          </a:xfrm>
        </p:spPr>
        <p:txBody>
          <a:bodyPr anchor="b">
            <a:normAutofit/>
          </a:bodyPr>
          <a:lstStyle/>
          <a:p>
            <a:pPr marL="342900" indent="-342900"/>
            <a:r>
              <a:rPr lang="en-US" sz="2400" dirty="0"/>
              <a:t>Scores Data: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18EC2-1A64-25C4-EF40-2906CF0BE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28B19B-C237-3E36-BF17-DC60651C74B7}"/>
              </a:ext>
            </a:extLst>
          </p:cNvPr>
          <p:cNvSpPr txBox="1"/>
          <p:nvPr/>
        </p:nvSpPr>
        <p:spPr>
          <a:xfrm>
            <a:off x="4573623" y="4115713"/>
            <a:ext cx="38843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D4F91"/>
                </a:solidFill>
                <a:cs typeface="Arial" panose="020B0604020202020204" pitchFamily="34" charset="0"/>
              </a:rPr>
              <a:t>Comment:</a:t>
            </a:r>
          </a:p>
          <a:p>
            <a:r>
              <a:rPr lang="en-US" sz="1400" dirty="0"/>
              <a:t>All three </a:t>
            </a:r>
            <a:r>
              <a:rPr lang="en-US" sz="1400"/>
              <a:t>scores follow </a:t>
            </a:r>
            <a:r>
              <a:rPr lang="en-US" sz="1400" dirty="0"/>
              <a:t>normal distributions on UHF level in general, including those with smaller sample sizes (region 301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sz="1400" dirty="0"/>
              <a:t>Washington Heights, 407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Southwest Queens</a:t>
            </a:r>
            <a:r>
              <a:rPr lang="en-US" sz="1400" dirty="0"/>
              <a:t>, 501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</a:t>
            </a:r>
            <a:r>
              <a:rPr lang="en-US" altLang="zh-CN" sz="1400" dirty="0"/>
              <a:t>Port Richmond</a:t>
            </a:r>
            <a:r>
              <a:rPr lang="en-US" sz="1400" dirty="0"/>
              <a:t>).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73F6BF1-0A7B-9B52-9EDD-191DA36D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90" y="1049208"/>
            <a:ext cx="3600000" cy="2496691"/>
          </a:xfrm>
          <a:prstGeom prst="rect">
            <a:avLst/>
          </a:prstGeom>
        </p:spPr>
      </p:pic>
      <p:pic>
        <p:nvPicPr>
          <p:cNvPr id="6" name="Picture 5" descr="A graph of 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64BF8B44-A671-2F28-9971-CB0191E1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13" y="1069214"/>
            <a:ext cx="3600000" cy="2442135"/>
          </a:xfrm>
          <a:prstGeom prst="rect">
            <a:avLst/>
          </a:prstGeom>
        </p:spPr>
      </p:pic>
      <p:pic>
        <p:nvPicPr>
          <p:cNvPr id="8" name="Picture 7" descr="A graph of loss aversion scores&#10;&#10;Description automatically generated">
            <a:extLst>
              <a:ext uri="{FF2B5EF4-FFF2-40B4-BE49-F238E27FC236}">
                <a16:creationId xmlns:a16="http://schemas.microsoft.com/office/drawing/2014/main" id="{A9206F94-020A-2219-C59F-798B39EA37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65"/>
          <a:stretch/>
        </p:blipFill>
        <p:spPr>
          <a:xfrm>
            <a:off x="829803" y="3572223"/>
            <a:ext cx="3505387" cy="24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3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28BAD-DD7B-07AD-448A-4D57C03D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AFE3818-F747-BBA9-B589-F726650E11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8" y="1976897"/>
            <a:ext cx="7767140" cy="38462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ZCTA - ZIP Code - UHF mapping to one dataset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Exported the results into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2_output/mapping_guide.csv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census data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Include population, individuals without health insurance, education levels, household income, household numbers, households without vehicles, age distribution, and employment status; then calculate the percentage of these variables based on population in UHF-level</a:t>
            </a:r>
          </a:p>
          <a:p>
            <a:pPr marL="838200" lvl="1" indent="-285750">
              <a:buFont typeface="Arial" panose="020B0604020202020204" pitchFamily="34" charset="0"/>
              <a:buChar char="•"/>
            </a:pPr>
            <a:r>
              <a:rPr lang="en-US" dirty="0"/>
              <a:t>Converted the census data from ZCTA level to UHF level and got 42 regions in total;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2_output/uhf_summary.csv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16A9D48-E743-2A3D-CA6B-77C3B431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493602"/>
            <a:ext cx="7886700" cy="86843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Census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567DF-7C8F-4A0B-FB37-EBC24B44E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6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37C6-F7B8-8B25-D08D-51B2798D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95FAB0A-7A5B-9480-F303-D2E423A3926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450428"/>
            <a:ext cx="7886699" cy="45609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Plot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7024C03-079C-CF92-D306-07CE5782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5" y="588580"/>
            <a:ext cx="7886700" cy="609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Census Data: Methods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B1890-8DDA-0B74-C869-E9E6E8FEB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2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A695A730-BD9B-7500-4B4C-8940435C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77" y="1274216"/>
            <a:ext cx="5870538" cy="47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5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D2EE-16E9-6016-4AD7-9A5D13C6D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A9AED463-CCD4-B1B3-EC86-C3BCA1F4B1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16" y="1699708"/>
            <a:ext cx="3495075" cy="41814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Used Ordinary Least Squares (OLS) methods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Aimed to fit a SLR model about scores based on census data from 18 UHF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used it to predict scores for the remaining 24 UHF regions.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2730A0D-2E92-0594-D59A-67D3F6AB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</p:spPr>
        <p:txBody>
          <a:bodyPr anchor="ctr">
            <a:normAutofit/>
          </a:bodyPr>
          <a:lstStyle/>
          <a:p>
            <a:r>
              <a:rPr lang="en-US" dirty="0"/>
              <a:t>SLR Exploration: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7308E-ACD2-2F4D-2A8B-3A2BBF63E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410AEC-6467-B90C-2E4C-85188CC4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" r="38174" b="2"/>
          <a:stretch/>
        </p:blipFill>
        <p:spPr>
          <a:xfrm>
            <a:off x="4066391" y="1605241"/>
            <a:ext cx="4534085" cy="4275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5774983"/>
      </p:ext>
    </p:extLst>
  </p:cSld>
  <p:clrMapOvr>
    <a:masterClrMapping/>
  </p:clrMapOvr>
</p:sld>
</file>

<file path=ppt/theme/theme1.xml><?xml version="1.0" encoding="utf-8"?>
<a:theme xmlns:a="http://schemas.openxmlformats.org/drawingml/2006/main" name="1_UB Powerpoint Template">
  <a:themeElements>
    <a:clrScheme name="Custom 1">
      <a:dk1>
        <a:srgbClr val="53565A"/>
      </a:dk1>
      <a:lt1>
        <a:srgbClr val="FFFFFF"/>
      </a:lt1>
      <a:dk2>
        <a:srgbClr val="0077C8"/>
      </a:dk2>
      <a:lt2>
        <a:srgbClr val="FFFFFF"/>
      </a:lt2>
      <a:accent1>
        <a:srgbClr val="1D4F91"/>
      </a:accent1>
      <a:accent2>
        <a:srgbClr val="17802F"/>
      </a:accent2>
      <a:accent3>
        <a:srgbClr val="FC4C02"/>
      </a:accent3>
      <a:accent4>
        <a:srgbClr val="75787B"/>
      </a:accent4>
      <a:accent5>
        <a:srgbClr val="FFA300"/>
      </a:accent5>
      <a:accent6>
        <a:srgbClr val="AE2573"/>
      </a:accent6>
      <a:hlink>
        <a:srgbClr val="FF2500"/>
      </a:hlink>
      <a:folHlink>
        <a:srgbClr val="A632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DF0D7730EC34EABE681400B72FC37" ma:contentTypeVersion="4" ma:contentTypeDescription="Create a new document." ma:contentTypeScope="" ma:versionID="049a5d5a03ac7ec2e6dc34b43ce7482e">
  <xsd:schema xmlns:xsd="http://www.w3.org/2001/XMLSchema" xmlns:xs="http://www.w3.org/2001/XMLSchema" xmlns:p="http://schemas.microsoft.com/office/2006/metadata/properties" xmlns:ns2="1f8e1645-2d05-482f-b51f-ff5836e5601f" targetNamespace="http://schemas.microsoft.com/office/2006/metadata/properties" ma:root="true" ma:fieldsID="61e614a36f3d1f3ccf50ac7a4b05a40d" ns2:_="">
    <xsd:import namespace="1f8e1645-2d05-482f-b51f-ff5836e560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e1645-2d05-482f-b51f-ff5836e560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4529DD-CE5A-40CB-A883-9BA2BD446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e1645-2d05-482f-b51f-ff5836e560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D2A133-A3B8-4131-9310-4A2FF985FE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C4CFB7-82D7-4F5E-A33E-EE5CAE7C753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2712</TotalTime>
  <Words>574</Words>
  <Application>Microsoft Macintosh PowerPoint</Application>
  <PresentationFormat>On-screen Show (4:3)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LucidaGrande</vt:lpstr>
      <vt:lpstr>Source Sans Pro</vt:lpstr>
      <vt:lpstr>1_UB Powerpoint Template</vt:lpstr>
      <vt:lpstr>Huanyu Monthly Update</vt:lpstr>
      <vt:lpstr>Outline</vt:lpstr>
      <vt:lpstr>Research Idea Overview</vt:lpstr>
      <vt:lpstr>Scores Data: Methods &amp; Results</vt:lpstr>
      <vt:lpstr>Scores Data: Exploratory Data Analysis</vt:lpstr>
      <vt:lpstr>Scores Data: Exploratory Data Analysis</vt:lpstr>
      <vt:lpstr>Census Data: Methods &amp; Results</vt:lpstr>
      <vt:lpstr>Census Data: Methods &amp; Results</vt:lpstr>
      <vt:lpstr>SLR Exploration: Introduction</vt:lpstr>
      <vt:lpstr>SLR Exploration: Model Performance </vt:lpstr>
      <vt:lpstr>GWR Exploration: Introduction</vt:lpstr>
      <vt:lpstr>GWR Exploration: Model Performance</vt:lpstr>
      <vt:lpstr>GWR Exploration: Data Visualization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Chen, Huanyu</cp:lastModifiedBy>
  <cp:revision>490</cp:revision>
  <cp:lastPrinted>2015-10-19T19:01:41Z</cp:lastPrinted>
  <dcterms:created xsi:type="dcterms:W3CDTF">2016-06-28T14:05:07Z</dcterms:created>
  <dcterms:modified xsi:type="dcterms:W3CDTF">2024-09-24T02:02:02Z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0x010100ACADF0D7730EC34EABE681400B72FC37</vt:lpwstr>
  </property>
</Properties>
</file>